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400" r:id="rId2"/>
    <p:sldId id="416" r:id="rId3"/>
    <p:sldId id="513" r:id="rId4"/>
    <p:sldId id="524" r:id="rId5"/>
    <p:sldId id="521" r:id="rId6"/>
    <p:sldId id="522" r:id="rId7"/>
    <p:sldId id="523" r:id="rId8"/>
    <p:sldId id="525" r:id="rId9"/>
    <p:sldId id="512" r:id="rId10"/>
    <p:sldId id="481" r:id="rId11"/>
    <p:sldId id="530" r:id="rId12"/>
    <p:sldId id="526" r:id="rId13"/>
    <p:sldId id="527" r:id="rId14"/>
    <p:sldId id="489" r:id="rId15"/>
    <p:sldId id="519" r:id="rId16"/>
    <p:sldId id="520" r:id="rId17"/>
    <p:sldId id="515" r:id="rId18"/>
    <p:sldId id="528" r:id="rId19"/>
    <p:sldId id="514" r:id="rId20"/>
    <p:sldId id="507" r:id="rId21"/>
    <p:sldId id="508" r:id="rId22"/>
    <p:sldId id="529" r:id="rId23"/>
    <p:sldId id="518" r:id="rId24"/>
    <p:sldId id="506" r:id="rId25"/>
    <p:sldId id="516" r:id="rId26"/>
    <p:sldId id="502" r:id="rId27"/>
    <p:sldId id="42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tomlb" initials="bb" lastIdx="6" clrIdx="0"/>
  <p:cmAuthor id="1" name="Quinn, Dana" initials="QD" lastIdx="2" clrIdx="1">
    <p:extLst>
      <p:ext uri="{19B8F6BF-5375-455C-9EA6-DF929625EA0E}">
        <p15:presenceInfo xmlns:p15="http://schemas.microsoft.com/office/powerpoint/2012/main" userId="Quinn, D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B327A"/>
    <a:srgbClr val="003399"/>
    <a:srgbClr val="9999FF"/>
    <a:srgbClr val="CC3399"/>
    <a:srgbClr val="339966"/>
    <a:srgbClr val="4A7EBB"/>
    <a:srgbClr val="F04134"/>
    <a:srgbClr val="CC00CC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9" autoAdjust="0"/>
    <p:restoredTop sz="77442" autoAdjust="0"/>
  </p:normalViewPr>
  <p:slideViewPr>
    <p:cSldViewPr>
      <p:cViewPr varScale="1">
        <p:scale>
          <a:sx n="85" d="100"/>
          <a:sy n="85" d="100"/>
        </p:scale>
        <p:origin x="19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notesViewPr>
    <p:cSldViewPr>
      <p:cViewPr>
        <p:scale>
          <a:sx n="100" d="100"/>
          <a:sy n="100" d="100"/>
        </p:scale>
        <p:origin x="1421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m's%20Folder\Work\HB%202017\Funding%20Allocation%20Char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m's%20Folder\Work\HB%202017\Funding%20Allocation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3-4210-B2E9-780077917CB6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3-4210-B2E9-780077917CB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11-421E-8531-0914142361C7}"/>
              </c:ext>
            </c:extLst>
          </c:dPt>
          <c:cat>
            <c:strRef>
              <c:f>Sheet1!$C$8:$C$10</c:f>
              <c:strCache>
                <c:ptCount val="3"/>
                <c:pt idx="0">
                  <c:v>LIF</c:v>
                </c:pt>
                <c:pt idx="1">
                  <c:v>FY19 Service Proposal</c:v>
                </c:pt>
                <c:pt idx="2">
                  <c:v>Remaining HB2017</c:v>
                </c:pt>
              </c:strCache>
            </c:strRef>
          </c:cat>
          <c:val>
            <c:numRef>
              <c:f>Sheet1!$D$8:$D$10</c:f>
              <c:numCache>
                <c:formatCode>_("$"* #,##0.00_);_("$"* \(#,##0.00\);_("$"* "-"??_);_(@_)</c:formatCode>
                <c:ptCount val="3"/>
                <c:pt idx="0" formatCode="_(&quot;$&quot;* #,##0.0_);_(&quot;$&quot;* \(#,##0.0\);_(&quot;$&quot;* &quot;-&quot;??_);_(@_)">
                  <c:v>12</c:v>
                </c:pt>
                <c:pt idx="1">
                  <c:v>4</c:v>
                </c:pt>
                <c:pt idx="2" formatCode="_(&quot;$&quot;* #,##0.0_);_(&quot;$&quot;* \(#,##0.0\);_(&quot;$&quot;* &quot;-&quot;??_);_(@_)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1-421E-8531-091414236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12-42E1-8C92-CF89C21A588E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12-42E1-8C92-CF89C21A588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12-42E1-8C92-CF89C21A58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12-42E1-8C92-CF89C21A588E}"/>
              </c:ext>
            </c:extLst>
          </c:dPt>
          <c:cat>
            <c:strRef>
              <c:f>Sheet1!$C$34:$C$37</c:f>
              <c:strCache>
                <c:ptCount val="4"/>
                <c:pt idx="0">
                  <c:v>LIF</c:v>
                </c:pt>
                <c:pt idx="1">
                  <c:v>FY19 Service Proposal</c:v>
                </c:pt>
                <c:pt idx="2">
                  <c:v>Regional Coordination</c:v>
                </c:pt>
                <c:pt idx="3">
                  <c:v>Remaining HB2017</c:v>
                </c:pt>
              </c:strCache>
            </c:strRef>
          </c:cat>
          <c:val>
            <c:numRef>
              <c:f>Sheet1!$D$34:$D$37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2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9-4BCA-967B-465C11769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4FA66118-16B5-4F24-ACDA-479DE7B6C4CA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8260BB14-7DB1-4E8E-85C0-1B8D73F9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BC540151-7540-47B7-89B5-5E6A3952BC0A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7" rIns="93137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37" tIns="46567" rIns="93137" bIns="465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17861C95-1ECC-413C-838C-F46B9A28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Neil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2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7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44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5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1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58% of the FY19 weekly service hours serve block groups with above average poverty (i.e., block groups where more than 30% of the residents earn less than 200% of the federal poverty rate).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8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0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4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0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7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>
            <a:lvl1pPr algn="ctr">
              <a:defRPr>
                <a:solidFill>
                  <a:srgbClr val="1B32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91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70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2255838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55838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6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087"/>
            <a:ext cx="3008313" cy="935539"/>
          </a:xfrm>
        </p:spPr>
        <p:txBody>
          <a:bodyPr anchor="b"/>
          <a:lstStyle>
            <a:lvl1pPr algn="l">
              <a:defRPr sz="2000" b="1"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2088"/>
            <a:ext cx="5111750" cy="4938712"/>
          </a:xfrm>
        </p:spPr>
        <p:txBody>
          <a:bodyPr/>
          <a:lstStyle>
            <a:lvl1pPr>
              <a:defRPr sz="3200">
                <a:solidFill>
                  <a:srgbClr val="1B327A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24137"/>
            <a:ext cx="3008313" cy="377666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1565"/>
            <a:ext cx="7315200" cy="471844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527175"/>
            <a:ext cx="7315200" cy="3425825"/>
          </a:xfrm>
        </p:spPr>
        <p:txBody>
          <a:bodyPr/>
          <a:lstStyle>
            <a:lvl1pPr marL="0" indent="0">
              <a:buNone/>
              <a:defRPr sz="3200">
                <a:solidFill>
                  <a:srgbClr val="1B327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578303"/>
            <a:ext cx="7315200" cy="6700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4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5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125000"/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EB43F"/>
        </a:buClr>
        <a:buChar char="»"/>
        <a:defRPr sz="2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8" y="2819400"/>
            <a:ext cx="9144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HB 2017 Transit Advisory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February 23,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w_income_30pct_with_rout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Y19 ASP and entry level jo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66800"/>
            <a:ext cx="8991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B32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B32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2286000"/>
          <a:ext cx="73152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9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Amount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17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Employer Payroll Tax Increase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$4 mil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9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HB2017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$4 mil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64821"/>
              </p:ext>
            </p:extLst>
          </p:nvPr>
        </p:nvGraphicFramePr>
        <p:xfrm>
          <a:off x="685800" y="1633888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4532989" y="2971800"/>
            <a:ext cx="164012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</a:t>
            </a:r>
            <a:r>
              <a:rPr lang="en-US" sz="1400" b="1" dirty="0" smtClean="0">
                <a:solidFill>
                  <a:schemeClr val="bg1"/>
                </a:solidFill>
              </a:rPr>
              <a:t>Fare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$12m (24%)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5353053" y="4061936"/>
            <a:ext cx="1508746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FY19 Service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Proposal $3.5m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(7%)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039489" y="3924978"/>
            <a:ext cx="2398472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Remaining HB2017 </a:t>
            </a:r>
            <a:r>
              <a:rPr lang="en-US" sz="1400" b="1" dirty="0" smtClean="0">
                <a:solidFill>
                  <a:schemeClr val="bg1"/>
                </a:solidFill>
              </a:rPr>
              <a:t>Funds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$34.5m (69%)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91600" cy="685800"/>
          </a:xfrm>
        </p:spPr>
        <p:txBody>
          <a:bodyPr/>
          <a:lstStyle/>
          <a:p>
            <a:r>
              <a:rPr lang="en-US" dirty="0" smtClean="0"/>
              <a:t>HB2017 Funding Allocation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4506131" y="3223127"/>
            <a:ext cx="1571817" cy="5437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</a:t>
            </a:r>
            <a:r>
              <a:rPr lang="en-US" sz="1400" b="1" dirty="0" smtClean="0">
                <a:solidFill>
                  <a:schemeClr val="bg1"/>
                </a:solidFill>
              </a:rPr>
              <a:t>Income Fare (18%)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144806" y="4127627"/>
            <a:ext cx="156976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FY19 Service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Proposal (13%)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405190" y="4127627"/>
            <a:ext cx="194595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Remaining HB2017 Funds (69%)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838200" y="1600200"/>
          <a:ext cx="7315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7"/>
          <p:cNvSpPr txBox="1"/>
          <p:nvPr/>
        </p:nvSpPr>
        <p:spPr>
          <a:xfrm>
            <a:off x="4648200" y="2743200"/>
            <a:ext cx="1449564" cy="5306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Fare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$12 mil (22%)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5638800" y="3962400"/>
            <a:ext cx="1322798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FY19 Service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Proposal $4</a:t>
            </a:r>
            <a:r>
              <a:rPr lang="en-US" sz="1200" b="1" baseline="0" dirty="0">
                <a:solidFill>
                  <a:schemeClr val="bg1"/>
                </a:solidFill>
              </a:rPr>
              <a:t> mil</a:t>
            </a:r>
          </a:p>
          <a:p>
            <a:r>
              <a:rPr lang="en-US" sz="1200" b="1" baseline="0" dirty="0">
                <a:solidFill>
                  <a:schemeClr val="bg1"/>
                </a:solidFill>
              </a:rPr>
              <a:t>(7%)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2362200" y="3733800"/>
            <a:ext cx="1681486" cy="5306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Remaining HB2017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Funds $39</a:t>
            </a:r>
            <a:r>
              <a:rPr lang="en-US" sz="1400" b="1" baseline="0" dirty="0">
                <a:solidFill>
                  <a:schemeClr val="bg1"/>
                </a:solidFill>
              </a:rPr>
              <a:t> mil (71%)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553200" y="1905000"/>
            <a:ext cx="122822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$55 mil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52800" y="2514600"/>
            <a:ext cx="2564227" cy="2918240"/>
            <a:chOff x="3200400" y="2743200"/>
            <a:chExt cx="2133600" cy="1905000"/>
          </a:xfrm>
          <a:solidFill>
            <a:srgbClr val="FFC000"/>
          </a:solidFill>
        </p:grpSpPr>
        <p:sp>
          <p:nvSpPr>
            <p:cNvPr id="12" name="Circular Arrow 11"/>
            <p:cNvSpPr/>
            <p:nvPr/>
          </p:nvSpPr>
          <p:spPr>
            <a:xfrm>
              <a:off x="3200400" y="2743200"/>
              <a:ext cx="2133600" cy="1752600"/>
            </a:xfrm>
            <a:prstGeom prst="circular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ircular Arrow 12"/>
            <p:cNvSpPr/>
            <p:nvPr/>
          </p:nvSpPr>
          <p:spPr>
            <a:xfrm rot="10800000">
              <a:off x="3200400" y="2895600"/>
              <a:ext cx="2133600" cy="1752600"/>
            </a:xfrm>
            <a:prstGeom prst="circular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86338" y="3645033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itchFamily="34" charset="0"/>
              </a:rPr>
              <a:t>Community</a:t>
            </a:r>
          </a:p>
          <a:p>
            <a:pPr algn="ctr"/>
            <a:r>
              <a:rPr lang="en-US" sz="1800" b="1" dirty="0" smtClean="0">
                <a:latin typeface="Calibri" pitchFamily="34" charset="0"/>
              </a:rPr>
              <a:t>Input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14800" y="1600200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Budget</a:t>
            </a:r>
          </a:p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Forecast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38850" y="2417064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Annual Service Plan Development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64778" y="3532972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Annual Service Plan Proposal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93278" y="4824984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Title VI Review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15718" y="5822121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Revise Annual Service Plan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72718" y="4824984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Public Comment, Round #2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79396" y="3578131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TriMet Board Action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72718" y="2410527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Roll Out Service Changes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50278" y="5822121"/>
            <a:ext cx="1143000" cy="762000"/>
          </a:xfrm>
          <a:prstGeom prst="roundRect">
            <a:avLst/>
          </a:prstGeom>
          <a:solidFill>
            <a:srgbClr val="1B327A"/>
          </a:solidFill>
          <a:ln>
            <a:solidFill>
              <a:srgbClr val="1B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Public Comment, TEAC &amp; CAT Review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4800600" y="1859039"/>
            <a:ext cx="1440278" cy="605163"/>
          </a:xfrm>
          <a:prstGeom prst="arc">
            <a:avLst/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4809787">
            <a:off x="7206007" y="4121188"/>
            <a:ext cx="719114" cy="782581"/>
          </a:xfrm>
          <a:prstGeom prst="arc">
            <a:avLst>
              <a:gd name="adj1" fmla="val 16200000"/>
              <a:gd name="adj2" fmla="val 21454300"/>
            </a:avLst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4809787">
            <a:off x="6081345" y="5379013"/>
            <a:ext cx="719114" cy="782581"/>
          </a:xfrm>
          <a:prstGeom prst="arc">
            <a:avLst>
              <a:gd name="adj1" fmla="val 16200000"/>
              <a:gd name="adj2" fmla="val 21454300"/>
            </a:avLst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419600" y="6191424"/>
            <a:ext cx="685800" cy="11697"/>
          </a:xfrm>
          <a:prstGeom prst="straightConnector1">
            <a:avLst/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1697952">
            <a:off x="2717707" y="5428764"/>
            <a:ext cx="719114" cy="782581"/>
          </a:xfrm>
          <a:prstGeom prst="arc">
            <a:avLst>
              <a:gd name="adj1" fmla="val 16200000"/>
              <a:gd name="adj2" fmla="val 21454300"/>
            </a:avLst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1697952">
            <a:off x="1585319" y="4164309"/>
            <a:ext cx="719114" cy="782581"/>
          </a:xfrm>
          <a:prstGeom prst="arc">
            <a:avLst>
              <a:gd name="adj1" fmla="val 16200000"/>
              <a:gd name="adj2" fmla="val 21454300"/>
            </a:avLst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6630496">
            <a:off x="1507847" y="3025636"/>
            <a:ext cx="719114" cy="782581"/>
          </a:xfrm>
          <a:prstGeom prst="arc">
            <a:avLst>
              <a:gd name="adj1" fmla="val 16200000"/>
              <a:gd name="adj2" fmla="val 21454300"/>
            </a:avLst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419852">
            <a:off x="6926787" y="2747923"/>
            <a:ext cx="719114" cy="1067071"/>
          </a:xfrm>
          <a:prstGeom prst="arc">
            <a:avLst>
              <a:gd name="adj1" fmla="val 16200000"/>
              <a:gd name="adj2" fmla="val 21454300"/>
            </a:avLst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6630496">
            <a:off x="3423507" y="1501964"/>
            <a:ext cx="719114" cy="1725842"/>
          </a:xfrm>
          <a:prstGeom prst="arc">
            <a:avLst>
              <a:gd name="adj1" fmla="val 16200000"/>
              <a:gd name="adj2" fmla="val 21454300"/>
            </a:avLst>
          </a:prstGeom>
          <a:ln w="50800">
            <a:solidFill>
              <a:srgbClr val="1B32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76400" y="4572000"/>
            <a:ext cx="175260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en-US" dirty="0" smtClean="0"/>
              <a:t>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9" y="914400"/>
            <a:ext cx="7772400" cy="685800"/>
          </a:xfrm>
        </p:spPr>
        <p:txBody>
          <a:bodyPr/>
          <a:lstStyle/>
          <a:p>
            <a:r>
              <a:rPr lang="en-US" dirty="0" smtClean="0"/>
              <a:t>FY19 Service Proposal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59" y="1676400"/>
            <a:ext cx="77724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Online outreach (+2,000 comments)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Email blast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Riders Club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Onboard outreach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7 open house meetings (1 focused on the Spanish speaking community)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Letters to businesses and residences within ¼ mile of proposed new lines and route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round of outreach ongoing (including an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open house meeting)</a:t>
            </a:r>
          </a:p>
        </p:txBody>
      </p:sp>
    </p:spTree>
    <p:extLst>
      <p:ext uri="{BB962C8B-B14F-4D97-AF65-F5344CB8AC3E}">
        <p14:creationId xmlns:p14="http://schemas.microsoft.com/office/powerpoint/2010/main" val="6398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4532072" y="2819400"/>
            <a:ext cx="164012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</a:t>
            </a:r>
            <a:r>
              <a:rPr lang="en-US" sz="1400" b="1" dirty="0" smtClean="0">
                <a:solidFill>
                  <a:schemeClr val="bg1"/>
                </a:solidFill>
              </a:rPr>
              <a:t>Fare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$12m (24%)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5353053" y="4061936"/>
            <a:ext cx="1508746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FY19 Service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Proposal $3.5m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(7%)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133600" y="4186588"/>
            <a:ext cx="2398472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Remaining HB2017 </a:t>
            </a:r>
            <a:r>
              <a:rPr lang="en-US" sz="1400" b="1" dirty="0" smtClean="0">
                <a:solidFill>
                  <a:schemeClr val="bg1"/>
                </a:solidFill>
              </a:rPr>
              <a:t>Funds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$34.5m (69%)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F8E80-7B52-4206-A39E-DB0110B9F6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567" t="23781" r="12270" b="22005"/>
          <a:stretch/>
        </p:blipFill>
        <p:spPr>
          <a:xfrm>
            <a:off x="762000" y="1905000"/>
            <a:ext cx="7776899" cy="47254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002428"/>
            <a:ext cx="9144000" cy="685800"/>
          </a:xfrm>
        </p:spPr>
        <p:txBody>
          <a:bodyPr/>
          <a:lstStyle/>
          <a:p>
            <a:r>
              <a:rPr lang="en-US" sz="3200" dirty="0" smtClean="0"/>
              <a:t>FY19 Service Proposal Comments, Round #1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657600" y="2743200"/>
            <a:ext cx="1371600" cy="381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4267200"/>
            <a:ext cx="1371600" cy="6593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199" y="4024008"/>
            <a:ext cx="762001" cy="54799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3399" y="3228320"/>
            <a:ext cx="609601" cy="33848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199" y="3124200"/>
            <a:ext cx="685801" cy="381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3399" y="3541095"/>
            <a:ext cx="914401" cy="30479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45181" y="4908282"/>
            <a:ext cx="1007820" cy="2711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199" y="3886200"/>
            <a:ext cx="571499" cy="30038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86453" y="3753049"/>
            <a:ext cx="514347" cy="30888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29200" y="5618295"/>
            <a:ext cx="514347" cy="2311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72106" y="5499556"/>
            <a:ext cx="952494" cy="2159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68150" y="3425438"/>
            <a:ext cx="648393" cy="262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9601" y="3124200"/>
            <a:ext cx="533400" cy="23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47583" y="3147023"/>
            <a:ext cx="579889" cy="260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5199" y="5179406"/>
            <a:ext cx="914402" cy="320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256" y="4934193"/>
            <a:ext cx="648393" cy="262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97690" y="5176002"/>
            <a:ext cx="1384110" cy="343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42902" y="4403360"/>
            <a:ext cx="533051" cy="252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03276" y="3434204"/>
            <a:ext cx="516524" cy="220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199" y="5715511"/>
            <a:ext cx="533400" cy="2536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3000" y="4789500"/>
            <a:ext cx="609256" cy="386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56807" y="5027776"/>
            <a:ext cx="681896" cy="363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w_income_30pct_with_rou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72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Regional Coordination/Non-</a:t>
            </a:r>
            <a:r>
              <a:rPr lang="en-US" sz="3200" dirty="0" err="1" smtClean="0"/>
              <a:t>TriMet</a:t>
            </a:r>
            <a:r>
              <a:rPr lang="en-US" sz="3200" dirty="0" smtClean="0"/>
              <a:t> Services</a:t>
            </a:r>
            <a:endParaRPr lang="en-US" sz="32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304800" y="2133600"/>
            <a:ext cx="845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TriMet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service from outside the district that reduces fragmentation of service between the communities inside and outside the TriMet district</a:t>
            </a:r>
          </a:p>
          <a:p>
            <a:pPr marL="0" indent="0"/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 mile service to difficult to serve areas on the edge of the district due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treet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population or employment density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8191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6166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4958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Welcome and Introductions	5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Review &amp; Approve Revised Guiding Statement	5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Rulemaking Update &amp; “High </a:t>
            </a:r>
            <a:r>
              <a:rPr lang="en-US" sz="2400" dirty="0"/>
              <a:t>P</a:t>
            </a:r>
            <a:r>
              <a:rPr lang="en-US" sz="2400" dirty="0" smtClean="0"/>
              <a:t>ercentage” </a:t>
            </a:r>
            <a:r>
              <a:rPr lang="en-US" sz="2400" dirty="0"/>
              <a:t>P</a:t>
            </a:r>
            <a:r>
              <a:rPr lang="en-US" sz="2400" dirty="0" smtClean="0"/>
              <a:t>overty	20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Review &amp; Approve FY19 Service Proposal	15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Regional Coordination	30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Public Comment</a:t>
            </a:r>
            <a:r>
              <a:rPr lang="en-US" sz="2400" dirty="0"/>
              <a:t>	</a:t>
            </a:r>
            <a:r>
              <a:rPr lang="en-US" sz="2400" dirty="0" smtClean="0"/>
              <a:t>15 min.	</a:t>
            </a:r>
            <a:r>
              <a:rPr lang="en-US" sz="2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1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00400" y="2133600"/>
            <a:ext cx="5867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3886200" y="4724400"/>
            <a:ext cx="450498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 TriMet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District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77019" y="4267200"/>
            <a:ext cx="4428781" cy="0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77020" y="2667000"/>
            <a:ext cx="9180" cy="1581151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/>
          <p:cNvSpPr txBox="1">
            <a:spLocks/>
          </p:cNvSpPr>
          <p:nvPr/>
        </p:nvSpPr>
        <p:spPr bwMode="auto">
          <a:xfrm>
            <a:off x="4834109" y="3905251"/>
            <a:ext cx="2514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TriMet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>
            <a:off x="4191000" y="3238500"/>
            <a:ext cx="441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 Mile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Shuttle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(TriMet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HB2017 funds)</a:t>
            </a:r>
          </a:p>
          <a:p>
            <a:pPr marL="0" indent="0" algn="ctr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962400" y="3409950"/>
            <a:ext cx="6004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14299" y="2209800"/>
            <a:ext cx="3086099" cy="3276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" y="4267200"/>
            <a:ext cx="3419819" cy="0"/>
          </a:xfrm>
          <a:prstGeom prst="line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/>
          <p:cNvSpPr txBox="1">
            <a:spLocks/>
          </p:cNvSpPr>
          <p:nvPr/>
        </p:nvSpPr>
        <p:spPr bwMode="auto">
          <a:xfrm>
            <a:off x="135820" y="4589443"/>
            <a:ext cx="3090690" cy="10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TriMet District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  <p:sp>
        <p:nvSpPr>
          <p:cNvPr id="42" name="Subtitle 2"/>
          <p:cNvSpPr txBox="1">
            <a:spLocks/>
          </p:cNvSpPr>
          <p:nvPr/>
        </p:nvSpPr>
        <p:spPr bwMode="auto">
          <a:xfrm>
            <a:off x="0" y="2286000"/>
            <a:ext cx="304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Inside/Outside TriMet Connection: Reduce Fragmentation</a:t>
            </a:r>
          </a:p>
          <a:p>
            <a:pPr marL="0" indent="0"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(Mix of county/TriMet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HB2017 funds)</a:t>
            </a:r>
          </a:p>
          <a:p>
            <a:pPr marL="0" indent="0"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133600" y="3505200"/>
            <a:ext cx="381000" cy="762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214861" y="3931419"/>
            <a:ext cx="986009" cy="57149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6175" y="3980813"/>
            <a:ext cx="2961530" cy="57149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Regional Coordination/Non-</a:t>
            </a:r>
            <a:r>
              <a:rPr lang="en-US" sz="3200" dirty="0" err="1" smtClean="0"/>
              <a:t>TriMet</a:t>
            </a:r>
            <a:r>
              <a:rPr lang="en-US" sz="3200" dirty="0" smtClean="0"/>
              <a:t>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6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rove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1977292" cy="144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North Hillsboro L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" y="4724400"/>
            <a:ext cx="3075952" cy="204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4114800" y="2286000"/>
            <a:ext cx="502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last mile shuttles: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GroveLink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Forest Grove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Hillsboro Shuttle – North Hillsboro Industrial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Tualatin Shuttle – Tualatin Industrial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PCC – late night shuttle to Swan Island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  <p:sp>
        <p:nvSpPr>
          <p:cNvPr id="3" name="AutoShape 2" descr="Image result for Ride Connec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Ride Connection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10231" r="27552" b="11990"/>
          <a:stretch/>
        </p:blipFill>
        <p:spPr bwMode="auto">
          <a:xfrm>
            <a:off x="0" y="1828800"/>
            <a:ext cx="1704352" cy="156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Regional Coordination/Non-</a:t>
            </a:r>
            <a:r>
              <a:rPr lang="en-US" sz="3200" dirty="0" err="1" smtClean="0"/>
              <a:t>TriMet</a:t>
            </a:r>
            <a:r>
              <a:rPr lang="en-US" sz="3200" dirty="0" smtClean="0"/>
              <a:t>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70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9818"/>
            <a:ext cx="7619999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3124200" y="2286000"/>
            <a:ext cx="579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transit connecting with TriMet: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Clackamas County providers</a:t>
            </a:r>
          </a:p>
          <a:p>
            <a:pPr marL="857250" lvl="1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</a:t>
            </a:r>
          </a:p>
          <a:p>
            <a:pPr marL="857250" lvl="1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Sandy Area Metro</a:t>
            </a:r>
          </a:p>
          <a:p>
            <a:pPr marL="857250" lvl="1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Canby Area Transit</a:t>
            </a:r>
          </a:p>
          <a:p>
            <a:pPr marL="857250" lvl="1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 Clackamas Transit District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rural to urban connections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kern="0" dirty="0" smtClean="0"/>
          </a:p>
        </p:txBody>
      </p:sp>
      <p:sp>
        <p:nvSpPr>
          <p:cNvPr id="4" name="AutoShape 6" descr="Image result for SMART Wilsonvill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MART Wilsonvil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8248"/>
            <a:ext cx="2197941" cy="6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6" descr="Image result for Sandy Transi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 descr="Image result for South Clackamas Transportation District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r="22704"/>
          <a:stretch/>
        </p:blipFill>
        <p:spPr bwMode="auto">
          <a:xfrm>
            <a:off x="152400" y="2667000"/>
            <a:ext cx="23622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/>
          <a:srcRect l="26667" t="48518" r="61666" b="35927"/>
          <a:stretch/>
        </p:blipFill>
        <p:spPr>
          <a:xfrm>
            <a:off x="228600" y="3733799"/>
            <a:ext cx="1752600" cy="1314449"/>
          </a:xfrm>
          <a:prstGeom prst="rect">
            <a:avLst/>
          </a:prstGeom>
        </p:spPr>
      </p:pic>
      <p:pic>
        <p:nvPicPr>
          <p:cNvPr id="15362" name="Picture 2" descr="Image result for Canby Area Transit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265878"/>
            <a:ext cx="2800350" cy="1363522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Regional Coordination/Non-</a:t>
            </a:r>
            <a:r>
              <a:rPr lang="en-US" sz="3200" dirty="0" err="1" smtClean="0"/>
              <a:t>TriMet</a:t>
            </a:r>
            <a:r>
              <a:rPr lang="en-US" sz="3200" dirty="0" smtClean="0"/>
              <a:t>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83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729866" y="2057400"/>
            <a:ext cx="8185534" cy="356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/>
            <a:r>
              <a:rPr lang="en-US" kern="0" dirty="0" smtClean="0"/>
              <a:t>	</a:t>
            </a:r>
          </a:p>
          <a:p>
            <a:pPr marL="457200" indent="-457200"/>
            <a:r>
              <a:rPr lang="en-US" sz="2400" kern="0" dirty="0" smtClean="0"/>
              <a:t>Staff recommendation</a:t>
            </a:r>
          </a:p>
          <a:p>
            <a:pPr marL="857250" lvl="1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bg2">
                    <a:lumMod val="50000"/>
                  </a:schemeClr>
                </a:solidFill>
              </a:rPr>
              <a:t>Set aside $3 mil for Regional Coordination/Non-</a:t>
            </a:r>
            <a:r>
              <a:rPr lang="en-US" kern="0" dirty="0" err="1" smtClean="0">
                <a:solidFill>
                  <a:schemeClr val="bg2">
                    <a:lumMod val="50000"/>
                  </a:schemeClr>
                </a:solidFill>
              </a:rPr>
              <a:t>TriMet</a:t>
            </a:r>
            <a:r>
              <a:rPr lang="en-US" kern="0" dirty="0" smtClean="0">
                <a:solidFill>
                  <a:schemeClr val="bg2">
                    <a:lumMod val="50000"/>
                  </a:schemeClr>
                </a:solidFill>
              </a:rPr>
              <a:t> Services</a:t>
            </a:r>
          </a:p>
          <a:p>
            <a:pPr marL="857250" lvl="1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bg2">
                    <a:lumMod val="50000"/>
                  </a:schemeClr>
                </a:solidFill>
              </a:rPr>
              <a:t>Review at the end of the process</a:t>
            </a:r>
            <a:endParaRPr lang="en-US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Regional Coordination/Non-</a:t>
            </a:r>
            <a:r>
              <a:rPr lang="en-US" sz="3200" dirty="0" err="1" smtClean="0"/>
              <a:t>TriMet</a:t>
            </a:r>
            <a:r>
              <a:rPr lang="en-US" sz="3200" dirty="0" smtClean="0"/>
              <a:t>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710022"/>
              </p:ext>
            </p:extLst>
          </p:nvPr>
        </p:nvGraphicFramePr>
        <p:xfrm>
          <a:off x="685800" y="1543377"/>
          <a:ext cx="7848600" cy="507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4648200" y="2971800"/>
            <a:ext cx="164012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</a:t>
            </a:r>
            <a:r>
              <a:rPr lang="en-US" sz="1400" b="1" dirty="0" smtClean="0">
                <a:solidFill>
                  <a:schemeClr val="bg1"/>
                </a:solidFill>
              </a:rPr>
              <a:t>Fare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$12m (24%)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5468264" y="4061936"/>
            <a:ext cx="1508746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FY19 Service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Proposal $3.5m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(7%)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80942" y="3905577"/>
            <a:ext cx="2398472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Remaining HB2017 </a:t>
            </a:r>
            <a:r>
              <a:rPr lang="en-US" sz="1400" b="1" dirty="0" smtClean="0">
                <a:solidFill>
                  <a:schemeClr val="bg1"/>
                </a:solidFill>
              </a:rPr>
              <a:t>Funds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$32.5m (65%)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68435"/>
              </p:ext>
            </p:extLst>
          </p:nvPr>
        </p:nvGraphicFramePr>
        <p:xfrm>
          <a:off x="685800" y="1828800"/>
          <a:ext cx="704728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0" y="1086177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HB2017 Funding Allocation</a:t>
            </a:r>
            <a:endParaRPr lang="en-US" kern="0" dirty="0"/>
          </a:p>
        </p:txBody>
      </p:sp>
      <p:sp>
        <p:nvSpPr>
          <p:cNvPr id="15" name="TextBox 8"/>
          <p:cNvSpPr txBox="1"/>
          <p:nvPr/>
        </p:nvSpPr>
        <p:spPr>
          <a:xfrm>
            <a:off x="6222637" y="2255972"/>
            <a:ext cx="122822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$55 mil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914400" y="1752600"/>
          <a:ext cx="7162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0"/>
          <p:cNvSpPr txBox="1"/>
          <p:nvPr/>
        </p:nvSpPr>
        <p:spPr>
          <a:xfrm>
            <a:off x="4572000" y="3124200"/>
            <a:ext cx="179285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Fare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$12 mil (22%)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5562600" y="4001869"/>
            <a:ext cx="1496351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FY19 Service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Proposal $4 mil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(7%)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2209800" y="4038600"/>
            <a:ext cx="2209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Remaining HB2017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Funds $37 mil (67%)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00800" y="5029200"/>
            <a:ext cx="948923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/>
        </p:nvSpPr>
        <p:spPr>
          <a:xfrm>
            <a:off x="7315200" y="5410200"/>
            <a:ext cx="1297150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Regional</a:t>
            </a:r>
          </a:p>
          <a:p>
            <a:r>
              <a:rPr lang="en-US" sz="1400" b="1" dirty="0" smtClean="0"/>
              <a:t>Coordination</a:t>
            </a:r>
          </a:p>
          <a:p>
            <a:r>
              <a:rPr lang="en-US" sz="1400" b="1" dirty="0" smtClean="0"/>
              <a:t>$3m (5.5%)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6504863" y="1975855"/>
            <a:ext cx="122822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$55 mil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Meeting: Mar. 23rd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Dependencies for new service (mechanics, buses, garages,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Maximum “ramp up” of new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Other investments:</a:t>
            </a:r>
          </a:p>
          <a:p>
            <a:pPr lvl="1"/>
            <a:r>
              <a:rPr lang="en-US" sz="2000" dirty="0" smtClean="0"/>
              <a:t>Electric Bus</a:t>
            </a:r>
          </a:p>
          <a:p>
            <a:pPr lvl="1"/>
            <a:r>
              <a:rPr lang="en-US" sz="2000" dirty="0" smtClean="0"/>
              <a:t>Articulated Bus</a:t>
            </a:r>
          </a:p>
          <a:p>
            <a:pPr lvl="1"/>
            <a:r>
              <a:rPr lang="en-US" sz="2000" dirty="0" smtClean="0"/>
              <a:t>System Capital</a:t>
            </a:r>
          </a:p>
          <a:p>
            <a:pPr lvl="1"/>
            <a:r>
              <a:rPr lang="en-US" sz="2000" dirty="0" smtClean="0"/>
              <a:t>Enhanced Transit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Upcoming Public Workshops</a:t>
            </a:r>
          </a:p>
        </p:txBody>
      </p:sp>
    </p:spTree>
    <p:extLst>
      <p:ext uri="{BB962C8B-B14F-4D97-AF65-F5344CB8AC3E}">
        <p14:creationId xmlns:p14="http://schemas.microsoft.com/office/powerpoint/2010/main" val="28494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Public Comment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7500" t="37037" r="37083" b="25185"/>
          <a:stretch/>
        </p:blipFill>
        <p:spPr>
          <a:xfrm>
            <a:off x="0" y="2362200"/>
            <a:ext cx="914101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709"/>
            <a:ext cx="9144000" cy="659091"/>
          </a:xfrm>
        </p:spPr>
        <p:txBody>
          <a:bodyPr/>
          <a:lstStyle/>
          <a:p>
            <a:pPr algn="ctr"/>
            <a:r>
              <a:rPr lang="en-US" sz="3200" dirty="0" smtClean="0"/>
              <a:t>Advisory Committee Guiding Statement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i="1" dirty="0">
                <a:solidFill>
                  <a:srgbClr val="FF0000"/>
                </a:solidFill>
                <a:latin typeface="+mj-lt"/>
              </a:rPr>
              <a:t>HB 2017 provides much-needed investment in transit service.  For the first time, employees in Oregon will be taxed to pay for </a:t>
            </a:r>
            <a:r>
              <a:rPr lang="en-US" sz="1300" i="1" dirty="0" smtClean="0">
                <a:solidFill>
                  <a:srgbClr val="FF0000"/>
                </a:solidFill>
                <a:latin typeface="+mj-lt"/>
              </a:rPr>
              <a:t>transit, and low-income </a:t>
            </a:r>
            <a:r>
              <a:rPr lang="en-US" sz="1300" i="1" dirty="0">
                <a:solidFill>
                  <a:srgbClr val="FF0000"/>
                </a:solidFill>
                <a:latin typeface="+mj-lt"/>
              </a:rPr>
              <a:t>workers will contribute proportionately more of their incomes as a result.  </a:t>
            </a:r>
            <a:r>
              <a:rPr lang="en-US" sz="1300" i="1" dirty="0" smtClean="0">
                <a:solidFill>
                  <a:srgbClr val="FF0000"/>
                </a:solidFill>
                <a:latin typeface="+mj-lt"/>
              </a:rPr>
              <a:t>Annual per capita income in the Portland metropolitan areas is below the U.S. average and a lack of affordable housing has pushed low-income residents to areas with lower transit services. It </a:t>
            </a:r>
            <a:r>
              <a:rPr lang="en-US" sz="1300" i="1" dirty="0">
                <a:solidFill>
                  <a:srgbClr val="FF0000"/>
                </a:solidFill>
                <a:latin typeface="+mj-lt"/>
              </a:rPr>
              <a:t>is </a:t>
            </a:r>
            <a:r>
              <a:rPr lang="en-US" sz="1300" i="1" dirty="0" smtClean="0">
                <a:solidFill>
                  <a:srgbClr val="FF0000"/>
                </a:solidFill>
                <a:latin typeface="+mj-lt"/>
              </a:rPr>
              <a:t>therefore critical </a:t>
            </a:r>
            <a:r>
              <a:rPr lang="en-US" sz="1300" i="1" dirty="0">
                <a:solidFill>
                  <a:srgbClr val="FF0000"/>
                </a:solidFill>
                <a:latin typeface="+mj-lt"/>
              </a:rPr>
              <a:t>that investment of this </a:t>
            </a:r>
            <a:r>
              <a:rPr lang="en-US" sz="1300" i="1" dirty="0" smtClean="0">
                <a:solidFill>
                  <a:srgbClr val="FF0000"/>
                </a:solidFill>
                <a:latin typeface="+mj-lt"/>
              </a:rPr>
              <a:t>funding serve </a:t>
            </a:r>
            <a:r>
              <a:rPr lang="en-US" sz="1300" i="1" dirty="0">
                <a:solidFill>
                  <a:srgbClr val="FF0000"/>
                </a:solidFill>
                <a:latin typeface="+mj-lt"/>
              </a:rPr>
              <a:t>the needs of </a:t>
            </a:r>
            <a:r>
              <a:rPr lang="en-US" sz="1300" i="1" dirty="0" smtClean="0">
                <a:solidFill>
                  <a:srgbClr val="FF0000"/>
                </a:solidFill>
                <a:latin typeface="+mj-lt"/>
              </a:rPr>
              <a:t>low-income </a:t>
            </a:r>
            <a:r>
              <a:rPr lang="en-US" sz="1300" i="1" dirty="0">
                <a:solidFill>
                  <a:srgbClr val="FF0000"/>
                </a:solidFill>
                <a:latin typeface="+mj-lt"/>
              </a:rPr>
              <a:t>people to have affordable, reliable, convenient transit service that connects them to jobs and </a:t>
            </a:r>
            <a:r>
              <a:rPr lang="en-US" sz="1300" i="1" dirty="0" smtClean="0">
                <a:solidFill>
                  <a:srgbClr val="FF0000"/>
                </a:solidFill>
                <a:latin typeface="+mj-lt"/>
              </a:rPr>
              <a:t>services.​ A </a:t>
            </a:r>
            <a:r>
              <a:rPr lang="en-US" sz="1300" i="1" dirty="0">
                <a:solidFill>
                  <a:srgbClr val="FF0000"/>
                </a:solidFill>
                <a:latin typeface="+mj-lt"/>
              </a:rPr>
              <a:t>modern, well-funded transportation system that is planned, built, and operated with equity as a guiding principle will benefit everyone through reduced air toxics, carbon output, and congestion, and shape our region for generations to </a:t>
            </a:r>
            <a:r>
              <a:rPr lang="en-US" sz="1300" i="1" dirty="0" smtClean="0">
                <a:solidFill>
                  <a:srgbClr val="FF0000"/>
                </a:solidFill>
                <a:latin typeface="+mj-lt"/>
              </a:rPr>
              <a:t>come. 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Therefore, the committee will advise TriMet on a </a:t>
            </a:r>
            <a:r>
              <a:rPr lang="en-US" sz="13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ublic </a:t>
            </a:r>
            <a:r>
              <a:rPr lang="en-US" sz="13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ransportation </a:t>
            </a:r>
            <a:r>
              <a:rPr lang="en-US" sz="13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mprovement </a:t>
            </a:r>
            <a:r>
              <a:rPr lang="en-US" sz="13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 to spend HB2017 funds </a:t>
            </a:r>
            <a:r>
              <a:rPr lang="en-US" sz="13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following purposes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Expansion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and creation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new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 services 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(including last mile services)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except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light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rail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with consideration for communities with a high percentage of low-income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households 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responsible contracting and workforce utilization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programs to reduce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 fares for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communities with a high percentage of low-income households,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procurement of buses powered by natural gas or electricity,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projects required for the creation, expansion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improvement of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 services, 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 projects intended to improve speed and reliability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3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consideration for communities with a high percentage of low-income households and responsible contracting and workforce utilization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expansion of existing/creation of new transit services in communities outside the TriMet service district, but inside in Clackamas, Multnomah, and Washington counties, and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coordination/reduction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fragmentation </a:t>
            </a: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TriMet and communities outside the TriMet service district, but inside Clackamas, Multnomah, and Washington counties.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Rulemaking Update/High Percentage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001000" cy="2362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Deadline extension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Poverty </a:t>
            </a:r>
            <a:r>
              <a:rPr lang="en-US" sz="2400" dirty="0"/>
              <a:t>d</a:t>
            </a:r>
            <a:r>
              <a:rPr lang="en-US" sz="2400" dirty="0" smtClean="0"/>
              <a:t>efinition: 200% of Federal Poverty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is “high percentage”?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70% of people earn less than 200% of FPL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50% of people earn less than 200% of FPL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30% (district average) of people earn less than 200% of FPL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_income_70p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w_income_50p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_income_30p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01000" cy="1066800"/>
          </a:xfrm>
        </p:spPr>
        <p:txBody>
          <a:bodyPr/>
          <a:lstStyle/>
          <a:p>
            <a:pPr marL="457200" indent="-457200"/>
            <a:r>
              <a:rPr lang="en-US" sz="2400" dirty="0" smtClean="0"/>
              <a:t>Staff Recommendation: </a:t>
            </a:r>
          </a:p>
          <a:p>
            <a:pPr marL="857250" lvl="1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An area with a high percentage of poverty has 30% (district average) or more of its people earning less than 200% of FPL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9" y="914400"/>
            <a:ext cx="7772400" cy="685800"/>
          </a:xfrm>
        </p:spPr>
        <p:txBody>
          <a:bodyPr/>
          <a:lstStyle/>
          <a:p>
            <a:r>
              <a:rPr lang="en-US" dirty="0" smtClean="0"/>
              <a:t>FY19 Service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24 hour service on lines 20-Burnside/Stark and 57-TV Hwy.  New bus service to the Portland Airport when Red Line isn’t running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frequency on 3 bus lines (20,73-122nd,81-Kane Rd/257th)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Route change to 2 bus lines (24-Fremont,79-Clackamas/Oregon City)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span of service (61-Marquam Hill/Beaverton,64-Marquam Hill/Tigard,66-Marquam Hill/Hollywood,68-Marquam Hill/Collins Circle, 96-Tualatin/I-5)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One new bus line (Clackamas County on Webster Road)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tmppt_E3</Template>
  <TotalTime>108869</TotalTime>
  <Words>724</Words>
  <Application>Microsoft Office PowerPoint</Application>
  <PresentationFormat>On-screen Show (4:3)</PresentationFormat>
  <Paragraphs>200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Theme1</vt:lpstr>
      <vt:lpstr>HB 2017 Transit Advisory Committee  February 23, 2018</vt:lpstr>
      <vt:lpstr>Meeting Agenda</vt:lpstr>
      <vt:lpstr>Advisory Committee Guiding Statement</vt:lpstr>
      <vt:lpstr>Rulemaking Update/High Percentage Poverty</vt:lpstr>
      <vt:lpstr>PowerPoint Presentation</vt:lpstr>
      <vt:lpstr>PowerPoint Presentation</vt:lpstr>
      <vt:lpstr>PowerPoint Presentation</vt:lpstr>
      <vt:lpstr>High Percentage Poverty</vt:lpstr>
      <vt:lpstr>FY19 Service Proposal</vt:lpstr>
      <vt:lpstr>PowerPoint Presentation</vt:lpstr>
      <vt:lpstr>PowerPoint Presentation</vt:lpstr>
      <vt:lpstr>PowerPoint Presentation</vt:lpstr>
      <vt:lpstr>PowerPoint Presentation</vt:lpstr>
      <vt:lpstr>HB2017 Funding Allocation</vt:lpstr>
      <vt:lpstr>Planning Process</vt:lpstr>
      <vt:lpstr>FY19 Service Proposal Outreach</vt:lpstr>
      <vt:lpstr>FY19 Service Proposal Comments, Round #1</vt:lpstr>
      <vt:lpstr>PowerPoint Presentation</vt:lpstr>
      <vt:lpstr>Regional Coordination/Non-TriMet Services</vt:lpstr>
      <vt:lpstr>Regional Coordination/Non-TriMet Services</vt:lpstr>
      <vt:lpstr>Regional Coordination/Non-TriMet Services</vt:lpstr>
      <vt:lpstr>PowerPoint Presentation</vt:lpstr>
      <vt:lpstr>Regional Coordination/Non-TriMet Services</vt:lpstr>
      <vt:lpstr>Regional Coordination/Non-TriMet Services</vt:lpstr>
      <vt:lpstr>PowerPoint Presentation</vt:lpstr>
      <vt:lpstr>Next Meeting: Mar. 23rd</vt:lpstr>
      <vt:lpstr>Public Comment</vt:lpstr>
    </vt:vector>
  </TitlesOfParts>
  <Company>TRI-MET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goodwind</dc:creator>
  <cp:lastModifiedBy>Mills, Tom</cp:lastModifiedBy>
  <cp:revision>2295</cp:revision>
  <cp:lastPrinted>2018-02-16T02:09:11Z</cp:lastPrinted>
  <dcterms:created xsi:type="dcterms:W3CDTF">2014-04-22T15:20:49Z</dcterms:created>
  <dcterms:modified xsi:type="dcterms:W3CDTF">2018-02-23T23:41:59Z</dcterms:modified>
</cp:coreProperties>
</file>